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58" r:id="rId3"/>
    <p:sldId id="257" r:id="rId4"/>
    <p:sldId id="259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5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01" y="1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CB12-2343-445B-A570-35D755D79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B898E-64C6-4E4F-9DE0-734314D8F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7937B-F3B4-4EE1-8ED1-D97C7CD9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722F8-F692-4C67-8744-D8F6E022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C1EF7-853D-4D7F-A765-C18F6A49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6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5F10E-B4EF-4001-B6E0-6F382720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645A1-728A-4296-A830-4C1CE76F4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D37D0-1B36-4620-BA26-2D5D07FE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171BE-D8A7-4F79-B8F5-93B7AE5B3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0B669-36A8-4E86-BBE2-E65A6530B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6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C488B9-0CA2-4100-A9BB-94B52A642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4191E-1B8E-46C4-9F1E-096FFBA3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9BF3E-B06F-4D0D-BE1E-4C016F190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806E7-1B3E-4BEC-9BE3-508C6A8F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2768-8BAB-48E7-A907-866085E8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1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14A5-C800-46E2-905B-8C695847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8ED53-7D3D-4D76-978C-592433038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644A9-E633-4A3D-8554-81CF375A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1B4DE-01CB-419E-B3A9-F2CB5CB7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AF02E-8F2D-4BA1-B499-8967253A4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9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8118F-F460-4513-8737-00434EEA1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537C8-FADB-4BBF-B67F-F69711605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BCAEB-B9F7-4AA1-A946-6EB84F2EB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E99A1-A1A5-45AC-BA6B-CCF20CC6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F8C21-4A65-4B2B-B077-794302B9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0881-96BF-4846-9D35-CA36E8A0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76880-7DA8-47B4-ADBD-847A9C288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91D98-3748-45C2-9406-0687105C5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B92E0-B868-4FE8-8262-6027E24F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5D72A-918B-44B3-BC69-E9437E0FF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0DBCD-C8F0-4000-9A0D-6B7879B0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6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934B-4B5B-41A9-A9AC-23CCA713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59587-8D96-41E7-821D-F77497EF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44DF3-677E-49AF-BACF-3235896ED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810DB-E6CB-4ED2-8CE8-DDD0B62C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B3956D-F700-411D-AE9B-AE6BBCE48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7F8325-96F1-4818-B05C-0FCEFCBA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DB4F09-7167-4B00-AAAA-AE19A73D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35317-4AFD-4F5F-9FAD-E8554AE05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34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AA6A-78FA-4EA1-B2DC-D692B304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E3B74-677B-4F11-B290-623C311F4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04A94-1586-49E1-8176-28B578A44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0F933-55B1-4CC9-9127-EC0A7BFD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47EB28-13C8-467A-98FF-BADA30941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166CA-8FE9-4572-87ED-8591FF8A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FFABE-6A51-44ED-813F-72903348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82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BE0C-F4F5-4ED4-8C49-598BB857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249C8-AF0F-41FC-86BA-E822EC77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9F776-358E-470E-A2A0-AC3556510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F8C3A-AD9D-4A94-9631-3472DE8D0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E1C93-5870-4B4E-BBA1-39A308E6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482A7-8B89-46FA-A464-651B146E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6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BD6E9-DAD5-4B67-A7C6-6BEB1DFB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D547E-681B-4050-B527-5B3D0DE3C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8C618-9117-420E-BDF3-87F131CDC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CF79-7288-4EEA-A83C-A95E4D68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085DA-13F0-462C-BA34-8CC0E02C7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FE043-5427-4B33-A9B0-17C97DE5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0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33E5F-CFC5-4E27-93B0-DAF52CCA4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A12C7-AD30-443A-938A-25CBB59B4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200F-DB18-405A-8065-47B4782F0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E01D6-4DEE-4472-87A5-D9B1495FB294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6BE4E-0241-411B-B83F-6BFF29AAC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61E02-E580-4093-A755-966AFD0F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06D21-F585-47F4-A6BF-B8165534A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5D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C84D6-3496-BFDC-8C3C-6C195B74C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356" y="280268"/>
            <a:ext cx="6895987" cy="30680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215900" dist="241300" dir="5400000" algn="ctr" rotWithShape="0">
                    <a:srgbClr val="000000">
                      <a:alpha val="43137"/>
                    </a:srgbClr>
                  </a:outerShdw>
                </a:effectLst>
              </a:rPr>
              <a:t>Lake Forest Park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215900" dist="241300" dir="5400000" algn="ctr" rotWithShape="0">
                    <a:srgbClr val="000000">
                      <a:alpha val="43137"/>
                    </a:srgbClr>
                  </a:outerShdw>
                </a:effectLst>
              </a:rPr>
              <a:t>Water District</a:t>
            </a:r>
          </a:p>
          <a:p>
            <a:r>
              <a:rPr lang="en-US" i="1" dirty="0">
                <a:solidFill>
                  <a:schemeClr val="bg1"/>
                </a:solidFill>
                <a:effectLst>
                  <a:outerShdw blurRad="215900" dist="241300" dir="5400000" algn="ctr" rotWithShape="0">
                    <a:srgbClr val="000000">
                      <a:alpha val="43137"/>
                    </a:srgbClr>
                  </a:outerShdw>
                </a:effectLst>
              </a:rPr>
              <a:t>Good Water, Naturally!</a:t>
            </a:r>
          </a:p>
          <a:p>
            <a:r>
              <a:rPr lang="en-US" sz="4267" b="1" dirty="0">
                <a:solidFill>
                  <a:schemeClr val="bg1"/>
                </a:solidFill>
                <a:effectLst>
                  <a:outerShdw blurRad="215900" dist="241300" dir="5400000" algn="ctr" rotWithShape="0">
                    <a:srgbClr val="000000">
                      <a:alpha val="43137"/>
                    </a:srgbClr>
                  </a:outerShdw>
                </a:effectLst>
              </a:rPr>
              <a:t>Education Module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B0B97-C265-C619-8D90-3F3FAD8DC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6" y="440847"/>
            <a:ext cx="1798991" cy="325961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A804BC3-2EC6-2E3D-A718-9BFBAEA10A8C}"/>
              </a:ext>
            </a:extLst>
          </p:cNvPr>
          <p:cNvSpPr txBox="1">
            <a:spLocks/>
          </p:cNvSpPr>
          <p:nvPr/>
        </p:nvSpPr>
        <p:spPr>
          <a:xfrm>
            <a:off x="2073249" y="4306959"/>
            <a:ext cx="8767203" cy="1678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4267" b="1" dirty="0">
                <a:solidFill>
                  <a:srgbClr val="49B5E4"/>
                </a:solidFill>
              </a:rPr>
              <a:t>#3 – What is an Aquifer?</a:t>
            </a:r>
          </a:p>
        </p:txBody>
      </p:sp>
    </p:spTree>
    <p:extLst>
      <p:ext uri="{BB962C8B-B14F-4D97-AF65-F5344CB8AC3E}">
        <p14:creationId xmlns:p14="http://schemas.microsoft.com/office/powerpoint/2010/main" val="11583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F1217BD6-30BB-4878-B5FE-130E346D73F7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t="3404" r="7144" b="-3404"/>
          <a:stretch>
            <a:fillRect/>
          </a:stretch>
        </p:blipFill>
        <p:spPr>
          <a:xfrm>
            <a:off x="-1" y="0"/>
            <a:ext cx="15049500" cy="832997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2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4"/>
    </mc:Choice>
    <mc:Fallback xmlns="">
      <p:transition spd="slow" advTm="5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0" objId="8"/>
        <p14:playEvt time="16949" objId="8"/>
        <p14:playEvt time="33790" objId="8"/>
        <p14:playEvt time="50592" objId="8"/>
        <p14:pauseEvt time="58597" objId="8"/>
        <p14:stopEvt time="58964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99A5-B32A-4CF0-B3FB-0946C3E5B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92" y="67670"/>
            <a:ext cx="11191873" cy="1325563"/>
          </a:xfrm>
        </p:spPr>
        <p:txBody>
          <a:bodyPr/>
          <a:lstStyle/>
          <a:p>
            <a:r>
              <a:rPr lang="en-US" dirty="0"/>
              <a:t>Where does the Water of Aquifers Come From?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49601E9-B4D0-4597-8A4C-3787AD0C4EFF}"/>
              </a:ext>
            </a:extLst>
          </p:cNvPr>
          <p:cNvGrpSpPr/>
          <p:nvPr/>
        </p:nvGrpSpPr>
        <p:grpSpPr>
          <a:xfrm>
            <a:off x="425450" y="1544320"/>
            <a:ext cx="7936230" cy="4963174"/>
            <a:chOff x="50800" y="50800"/>
            <a:chExt cx="9029700" cy="5753100"/>
          </a:xfrm>
          <a:scene3d>
            <a:camera prst="isometricOffAxis2Left"/>
            <a:lightRig rig="threePt" dir="t"/>
          </a:scene3d>
        </p:grpSpPr>
        <p:grpSp>
          <p:nvGrpSpPr>
            <p:cNvPr id="50" name="Group 2">
              <a:extLst>
                <a:ext uri="{FF2B5EF4-FFF2-40B4-BE49-F238E27FC236}">
                  <a16:creationId xmlns:a16="http://schemas.microsoft.com/office/drawing/2014/main" id="{605C941B-2A96-4C43-92C7-69A1988FF2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00" y="50800"/>
              <a:ext cx="9029700" cy="5753100"/>
              <a:chOff x="32" y="32"/>
              <a:chExt cx="5688" cy="3624"/>
            </a:xfrm>
          </p:grpSpPr>
          <p:grpSp>
            <p:nvGrpSpPr>
              <p:cNvPr id="83" name="Group 3">
                <a:extLst>
                  <a:ext uri="{FF2B5EF4-FFF2-40B4-BE49-F238E27FC236}">
                    <a16:creationId xmlns:a16="http://schemas.microsoft.com/office/drawing/2014/main" id="{70156198-D5AB-4396-A096-7DF2B64044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" y="32"/>
                <a:ext cx="5688" cy="3618"/>
                <a:chOff x="32" y="32"/>
                <a:chExt cx="5688" cy="3618"/>
              </a:xfrm>
            </p:grpSpPr>
            <p:pic>
              <p:nvPicPr>
                <p:cNvPr id="87" name="Picture 4">
                  <a:extLst>
                    <a:ext uri="{FF2B5EF4-FFF2-40B4-BE49-F238E27FC236}">
                      <a16:creationId xmlns:a16="http://schemas.microsoft.com/office/drawing/2014/main" id="{107FDB2A-A7FA-459F-87CA-56B2634373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" y="38"/>
                  <a:ext cx="5688" cy="36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88" name="Group 5">
                  <a:extLst>
                    <a:ext uri="{FF2B5EF4-FFF2-40B4-BE49-F238E27FC236}">
                      <a16:creationId xmlns:a16="http://schemas.microsoft.com/office/drawing/2014/main" id="{E67CED78-32C3-474E-928E-C897057036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" y="32"/>
                  <a:ext cx="5672" cy="3618"/>
                  <a:chOff x="32" y="32"/>
                  <a:chExt cx="5672" cy="3618"/>
                </a:xfrm>
              </p:grpSpPr>
              <p:sp>
                <p:nvSpPr>
                  <p:cNvPr id="89" name="Line 6">
                    <a:extLst>
                      <a:ext uri="{FF2B5EF4-FFF2-40B4-BE49-F238E27FC236}">
                        <a16:creationId xmlns:a16="http://schemas.microsoft.com/office/drawing/2014/main" id="{D7985298-1271-4C63-935B-BF9D5608F4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" y="32"/>
                    <a:ext cx="0" cy="360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Line 7">
                    <a:extLst>
                      <a:ext uri="{FF2B5EF4-FFF2-40B4-BE49-F238E27FC236}">
                        <a16:creationId xmlns:a16="http://schemas.microsoft.com/office/drawing/2014/main" id="{7401C67D-061D-43B9-B99F-86E216A1DC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" y="32"/>
                    <a:ext cx="565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Line 8">
                    <a:extLst>
                      <a:ext uri="{FF2B5EF4-FFF2-40B4-BE49-F238E27FC236}">
                        <a16:creationId xmlns:a16="http://schemas.microsoft.com/office/drawing/2014/main" id="{6229A76B-975A-477E-9EA5-FE1F0AA25C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704" y="32"/>
                    <a:ext cx="0" cy="231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Line 9">
                    <a:extLst>
                      <a:ext uri="{FF2B5EF4-FFF2-40B4-BE49-F238E27FC236}">
                        <a16:creationId xmlns:a16="http://schemas.microsoft.com/office/drawing/2014/main" id="{01787787-F804-492D-B6C5-E750867E25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" y="3648"/>
                    <a:ext cx="4608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Line 10">
                    <a:extLst>
                      <a:ext uri="{FF2B5EF4-FFF2-40B4-BE49-F238E27FC236}">
                        <a16:creationId xmlns:a16="http://schemas.microsoft.com/office/drawing/2014/main" id="{B0351199-B314-44DA-95C2-BB8FBDB28B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50" y="2344"/>
                    <a:ext cx="1054" cy="130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med" len="lg"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4" name="Line 11">
                <a:extLst>
                  <a:ext uri="{FF2B5EF4-FFF2-40B4-BE49-F238E27FC236}">
                    <a16:creationId xmlns:a16="http://schemas.microsoft.com/office/drawing/2014/main" id="{AA578404-B1D5-460B-8FD3-99E7A623A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0" y="2752"/>
                <a:ext cx="0" cy="90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Line 12">
                <a:extLst>
                  <a:ext uri="{FF2B5EF4-FFF2-40B4-BE49-F238E27FC236}">
                    <a16:creationId xmlns:a16="http://schemas.microsoft.com/office/drawing/2014/main" id="{28568D6D-327E-4CAC-9922-BD039C1AE1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8" y="2224"/>
                <a:ext cx="656" cy="5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Line 13">
                <a:extLst>
                  <a:ext uri="{FF2B5EF4-FFF2-40B4-BE49-F238E27FC236}">
                    <a16:creationId xmlns:a16="http://schemas.microsoft.com/office/drawing/2014/main" id="{13C7D8CA-C62F-4F2D-8F82-D59C9ED42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" y="2744"/>
                <a:ext cx="76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" name="AutoShape 14">
              <a:extLst>
                <a:ext uri="{FF2B5EF4-FFF2-40B4-BE49-F238E27FC236}">
                  <a16:creationId xmlns:a16="http://schemas.microsoft.com/office/drawing/2014/main" id="{B566A874-3643-405E-BB49-DFE65E19B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4200" y="3327400"/>
              <a:ext cx="296863" cy="508000"/>
            </a:xfrm>
            <a:prstGeom prst="downArrow">
              <a:avLst>
                <a:gd name="adj1" fmla="val 50000"/>
                <a:gd name="adj2" fmla="val 42781"/>
              </a:avLst>
            </a:prstGeom>
            <a:solidFill>
              <a:schemeClr val="accent2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15">
              <a:extLst>
                <a:ext uri="{FF2B5EF4-FFF2-40B4-BE49-F238E27FC236}">
                  <a16:creationId xmlns:a16="http://schemas.microsoft.com/office/drawing/2014/main" id="{0D6187C1-96C0-4558-8432-B13ED5FC2E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500000">
              <a:off x="3328193" y="2234407"/>
              <a:ext cx="296863" cy="508000"/>
            </a:xfrm>
            <a:prstGeom prst="downArrow">
              <a:avLst>
                <a:gd name="adj1" fmla="val 50000"/>
                <a:gd name="adj2" fmla="val 42781"/>
              </a:avLst>
            </a:prstGeom>
            <a:solidFill>
              <a:schemeClr val="accent2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16">
              <a:extLst>
                <a:ext uri="{FF2B5EF4-FFF2-40B4-BE49-F238E27FC236}">
                  <a16:creationId xmlns:a16="http://schemas.microsoft.com/office/drawing/2014/main" id="{CC3255B0-77BF-41A2-A468-A07290FD7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3873500"/>
              <a:ext cx="296863" cy="762000"/>
            </a:xfrm>
            <a:prstGeom prst="downArrow">
              <a:avLst>
                <a:gd name="adj1" fmla="val 50000"/>
                <a:gd name="adj2" fmla="val 64171"/>
              </a:avLst>
            </a:prstGeom>
            <a:solidFill>
              <a:schemeClr val="accent2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17">
              <a:extLst>
                <a:ext uri="{FF2B5EF4-FFF2-40B4-BE49-F238E27FC236}">
                  <a16:creationId xmlns:a16="http://schemas.microsoft.com/office/drawing/2014/main" id="{1BB0498F-9F7A-459C-92EE-2A632C6309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4737100" y="1524000"/>
              <a:ext cx="309563" cy="2082800"/>
            </a:xfrm>
            <a:prstGeom prst="downArrow">
              <a:avLst>
                <a:gd name="adj1" fmla="val 50000"/>
                <a:gd name="adj2" fmla="val 168205"/>
              </a:avLst>
            </a:prstGeom>
            <a:solidFill>
              <a:schemeClr val="accent2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AutoShape 18">
              <a:extLst>
                <a:ext uri="{FF2B5EF4-FFF2-40B4-BE49-F238E27FC236}">
                  <a16:creationId xmlns:a16="http://schemas.microsoft.com/office/drawing/2014/main" id="{B3BF274A-8EF9-4028-B240-D40E7892CF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5740400" y="1524000"/>
              <a:ext cx="309563" cy="1892300"/>
            </a:xfrm>
            <a:prstGeom prst="downArrow">
              <a:avLst>
                <a:gd name="adj1" fmla="val 50000"/>
                <a:gd name="adj2" fmla="val 152820"/>
              </a:avLst>
            </a:prstGeom>
            <a:solidFill>
              <a:schemeClr val="accent2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AutoShape 19">
              <a:extLst>
                <a:ext uri="{FF2B5EF4-FFF2-40B4-BE49-F238E27FC236}">
                  <a16:creationId xmlns:a16="http://schemas.microsoft.com/office/drawing/2014/main" id="{B684DCA6-822C-4165-B65B-4ABE04E4A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6718300" y="1524000"/>
              <a:ext cx="309563" cy="1625600"/>
            </a:xfrm>
            <a:prstGeom prst="downArrow">
              <a:avLst>
                <a:gd name="adj1" fmla="val 50000"/>
                <a:gd name="adj2" fmla="val 131282"/>
              </a:avLst>
            </a:prstGeom>
            <a:solidFill>
              <a:schemeClr val="accent2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utoShape 20">
              <a:extLst>
                <a:ext uri="{FF2B5EF4-FFF2-40B4-BE49-F238E27FC236}">
                  <a16:creationId xmlns:a16="http://schemas.microsoft.com/office/drawing/2014/main" id="{EAAD198B-59E1-49DA-AC2F-033F040F7F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7772400" y="2032000"/>
              <a:ext cx="309563" cy="1663700"/>
            </a:xfrm>
            <a:prstGeom prst="downArrow">
              <a:avLst>
                <a:gd name="adj1" fmla="val 50000"/>
                <a:gd name="adj2" fmla="val 134359"/>
              </a:avLst>
            </a:prstGeom>
            <a:solidFill>
              <a:schemeClr val="accent2"/>
            </a:solidFill>
            <a:ln w="12700">
              <a:solidFill>
                <a:srgbClr val="000000"/>
              </a:solidFill>
              <a:miter lim="800000"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Text Box 21">
              <a:extLst>
                <a:ext uri="{FF2B5EF4-FFF2-40B4-BE49-F238E27FC236}">
                  <a16:creationId xmlns:a16="http://schemas.microsoft.com/office/drawing/2014/main" id="{BDE67D1B-62F8-4FA9-B7C4-A988CE35F2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3288" y="1217613"/>
              <a:ext cx="24987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Evaporation and transpiration</a:t>
              </a:r>
            </a:p>
          </p:txBody>
        </p:sp>
        <p:sp>
          <p:nvSpPr>
            <p:cNvPr id="59" name="Text Box 22">
              <a:extLst>
                <a:ext uri="{FF2B5EF4-FFF2-40B4-BE49-F238E27FC236}">
                  <a16:creationId xmlns:a16="http://schemas.microsoft.com/office/drawing/2014/main" id="{F2AB3229-5429-4A2C-81BD-79A320936B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8538" y="1712913"/>
              <a:ext cx="11303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Evaporation</a:t>
              </a:r>
            </a:p>
          </p:txBody>
        </p:sp>
        <p:sp>
          <p:nvSpPr>
            <p:cNvPr id="60" name="Text Box 23">
              <a:extLst>
                <a:ext uri="{FF2B5EF4-FFF2-40B4-BE49-F238E27FC236}">
                  <a16:creationId xmlns:a16="http://schemas.microsoft.com/office/drawing/2014/main" id="{3C52FE35-D017-4B08-9A12-D133D061E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8063" y="3452813"/>
              <a:ext cx="7556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Stream</a:t>
              </a:r>
            </a:p>
          </p:txBody>
        </p:sp>
        <p:sp>
          <p:nvSpPr>
            <p:cNvPr id="61" name="Text Box 24">
              <a:extLst>
                <a:ext uri="{FF2B5EF4-FFF2-40B4-BE49-F238E27FC236}">
                  <a16:creationId xmlns:a16="http://schemas.microsoft.com/office/drawing/2014/main" id="{ECB1EB1A-D6A1-4AD3-8EF1-F99158959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9800" y="4024313"/>
              <a:ext cx="9525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Infiltration</a:t>
              </a:r>
            </a:p>
          </p:txBody>
        </p:sp>
        <p:sp>
          <p:nvSpPr>
            <p:cNvPr id="62" name="Text Box 25">
              <a:extLst>
                <a:ext uri="{FF2B5EF4-FFF2-40B4-BE49-F238E27FC236}">
                  <a16:creationId xmlns:a16="http://schemas.microsoft.com/office/drawing/2014/main" id="{AF2D6E79-B897-4162-BB95-49AB275D5C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313" y="3757613"/>
              <a:ext cx="10906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Water table</a:t>
              </a:r>
            </a:p>
          </p:txBody>
        </p:sp>
        <p:sp>
          <p:nvSpPr>
            <p:cNvPr id="63" name="Text Box 26">
              <a:extLst>
                <a:ext uri="{FF2B5EF4-FFF2-40B4-BE49-F238E27FC236}">
                  <a16:creationId xmlns:a16="http://schemas.microsoft.com/office/drawing/2014/main" id="{DC424C6D-E6E8-4187-AE56-C70D87B80F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3694113"/>
              <a:ext cx="9525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Infiltration</a:t>
              </a:r>
            </a:p>
          </p:txBody>
        </p:sp>
        <p:sp>
          <p:nvSpPr>
            <p:cNvPr id="64" name="Text Box 27">
              <a:extLst>
                <a:ext uri="{FF2B5EF4-FFF2-40B4-BE49-F238E27FC236}">
                  <a16:creationId xmlns:a16="http://schemas.microsoft.com/office/drawing/2014/main" id="{E47B8F47-58B9-48BA-A25A-09FAD7C12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6475" y="4354513"/>
              <a:ext cx="16716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Unconfined aquifer</a:t>
              </a:r>
            </a:p>
          </p:txBody>
        </p:sp>
        <p:sp>
          <p:nvSpPr>
            <p:cNvPr id="65" name="Text Box 28">
              <a:extLst>
                <a:ext uri="{FF2B5EF4-FFF2-40B4-BE49-F238E27FC236}">
                  <a16:creationId xmlns:a16="http://schemas.microsoft.com/office/drawing/2014/main" id="{0DE4FB9F-AFF2-45A0-97AC-E84AA0C0A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7425" y="4976813"/>
              <a:ext cx="14843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000000"/>
                  </a:solidFill>
                  <a:latin typeface="Arial" charset="0"/>
                </a:rPr>
                <a:t>Confined aquifer</a:t>
              </a:r>
            </a:p>
          </p:txBody>
        </p:sp>
        <p:sp>
          <p:nvSpPr>
            <p:cNvPr id="66" name="Text Box 29">
              <a:extLst>
                <a:ext uri="{FF2B5EF4-FFF2-40B4-BE49-F238E27FC236}">
                  <a16:creationId xmlns:a16="http://schemas.microsoft.com/office/drawing/2014/main" id="{4A6B8341-27A8-41E4-BE91-AD719913A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1338" y="3859213"/>
              <a:ext cx="5683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Lake</a:t>
              </a:r>
            </a:p>
          </p:txBody>
        </p:sp>
        <p:sp>
          <p:nvSpPr>
            <p:cNvPr id="67" name="Line 30">
              <a:extLst>
                <a:ext uri="{FF2B5EF4-FFF2-40B4-BE49-F238E27FC236}">
                  <a16:creationId xmlns:a16="http://schemas.microsoft.com/office/drawing/2014/main" id="{BB3ADD5C-5EE7-427A-B1F8-ED1188B281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2900" y="1663700"/>
              <a:ext cx="0" cy="21209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Text Box 31">
              <a:extLst>
                <a:ext uri="{FF2B5EF4-FFF2-40B4-BE49-F238E27FC236}">
                  <a16:creationId xmlns:a16="http://schemas.microsoft.com/office/drawing/2014/main" id="{F44B821E-8E57-4699-88F2-3792D1B88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175" y="1357313"/>
              <a:ext cx="19081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Well requiring a pump</a:t>
              </a:r>
            </a:p>
          </p:txBody>
        </p:sp>
        <p:sp>
          <p:nvSpPr>
            <p:cNvPr id="69" name="Line 32">
              <a:extLst>
                <a:ext uri="{FF2B5EF4-FFF2-40B4-BE49-F238E27FC236}">
                  <a16:creationId xmlns:a16="http://schemas.microsoft.com/office/drawing/2014/main" id="{90482559-02B0-4619-B7F6-E124FC5BB8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1800" y="927100"/>
              <a:ext cx="0" cy="2870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Text Box 33">
              <a:extLst>
                <a:ext uri="{FF2B5EF4-FFF2-40B4-BE49-F238E27FC236}">
                  <a16:creationId xmlns:a16="http://schemas.microsoft.com/office/drawing/2014/main" id="{07C138C8-1CD4-407C-A71B-29BEAC5A1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250" y="392113"/>
              <a:ext cx="1169988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Flowing</a:t>
              </a:r>
            </a:p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artesian well</a:t>
              </a:r>
              <a:endParaRPr lang="en-US" alt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" name="Text Box 34">
              <a:extLst>
                <a:ext uri="{FF2B5EF4-FFF2-40B4-BE49-F238E27FC236}">
                  <a16:creationId xmlns:a16="http://schemas.microsoft.com/office/drawing/2014/main" id="{23788B2D-0BDA-4FA5-8896-163A81B7B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5463" y="2741613"/>
              <a:ext cx="7064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Runoff</a:t>
              </a:r>
              <a:endParaRPr lang="en-US" altLang="en-US" sz="14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2" name="Text Box 35">
              <a:extLst>
                <a:ext uri="{FF2B5EF4-FFF2-40B4-BE49-F238E27FC236}">
                  <a16:creationId xmlns:a16="http://schemas.microsoft.com/office/drawing/2014/main" id="{3C331C10-8AD9-43DB-B166-D1AB62EE05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38" y="963613"/>
              <a:ext cx="11604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  <a:latin typeface="Arial" charset="0"/>
                </a:rPr>
                <a:t>Precipitation</a:t>
              </a:r>
              <a:endParaRPr lang="en-US" altLang="en-US" sz="14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3" name="Text Box 36">
              <a:extLst>
                <a:ext uri="{FF2B5EF4-FFF2-40B4-BE49-F238E27FC236}">
                  <a16:creationId xmlns:a16="http://schemas.microsoft.com/office/drawing/2014/main" id="{41FD5785-4971-45D9-BD6F-FFD0E827E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50" y="1839913"/>
              <a:ext cx="1436688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400" b="1">
                  <a:solidFill>
                    <a:srgbClr val="000000"/>
                  </a:solidFill>
                  <a:latin typeface="Arial" charset="0"/>
                </a:rPr>
                <a:t>Confined</a:t>
              </a:r>
            </a:p>
            <a:p>
              <a:pPr algn="l"/>
              <a:r>
                <a:rPr lang="en-US" altLang="en-US" sz="1400" b="1">
                  <a:solidFill>
                    <a:srgbClr val="000000"/>
                  </a:solidFill>
                  <a:latin typeface="Arial" charset="0"/>
                </a:rPr>
                <a:t>Recharge Area</a:t>
              </a:r>
            </a:p>
          </p:txBody>
        </p:sp>
        <p:sp>
          <p:nvSpPr>
            <p:cNvPr id="74" name="Text Box 37">
              <a:extLst>
                <a:ext uri="{FF2B5EF4-FFF2-40B4-BE49-F238E27FC236}">
                  <a16:creationId xmlns:a16="http://schemas.microsoft.com/office/drawing/2014/main" id="{43F31C07-057D-45CA-B916-98FD7D041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0350" y="3363913"/>
              <a:ext cx="8048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400" b="1" dirty="0">
                  <a:solidFill>
                    <a:srgbClr val="000000"/>
                  </a:solidFill>
                  <a:latin typeface="Arial" charset="0"/>
                </a:rPr>
                <a:t>Aquifer</a:t>
              </a:r>
            </a:p>
          </p:txBody>
        </p:sp>
        <p:sp>
          <p:nvSpPr>
            <p:cNvPr id="75" name="Line 38">
              <a:extLst>
                <a:ext uri="{FF2B5EF4-FFF2-40B4-BE49-F238E27FC236}">
                  <a16:creationId xmlns:a16="http://schemas.microsoft.com/office/drawing/2014/main" id="{9C4F38CF-7AF9-4F90-BA4C-8950E6C423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6000" y="4076700"/>
              <a:ext cx="0" cy="1778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39">
              <a:extLst>
                <a:ext uri="{FF2B5EF4-FFF2-40B4-BE49-F238E27FC236}">
                  <a16:creationId xmlns:a16="http://schemas.microsoft.com/office/drawing/2014/main" id="{C1213BB3-2B0F-4AE4-9C77-E47278EC80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800000">
              <a:off x="2692400" y="4864100"/>
              <a:ext cx="2921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Line 40">
              <a:extLst>
                <a:ext uri="{FF2B5EF4-FFF2-40B4-BE49-F238E27FC236}">
                  <a16:creationId xmlns:a16="http://schemas.microsoft.com/office/drawing/2014/main" id="{B8E237CA-3510-4236-862F-C9006B1DFEC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" flipH="1">
              <a:off x="2997200" y="4864100"/>
              <a:ext cx="2921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41">
              <a:extLst>
                <a:ext uri="{FF2B5EF4-FFF2-40B4-BE49-F238E27FC236}">
                  <a16:creationId xmlns:a16="http://schemas.microsoft.com/office/drawing/2014/main" id="{07DCAD37-30DA-47F4-BF7A-FAF26B9487E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800000">
              <a:off x="3860800" y="4533900"/>
              <a:ext cx="2921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Line 42">
              <a:extLst>
                <a:ext uri="{FF2B5EF4-FFF2-40B4-BE49-F238E27FC236}">
                  <a16:creationId xmlns:a16="http://schemas.microsoft.com/office/drawing/2014/main" id="{6940E94B-87D9-4093-AA3E-F4C5AA24D15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00000" flipH="1">
              <a:off x="4165600" y="4533900"/>
              <a:ext cx="2921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Text Box 43">
              <a:extLst>
                <a:ext uri="{FF2B5EF4-FFF2-40B4-BE49-F238E27FC236}">
                  <a16:creationId xmlns:a16="http://schemas.microsoft.com/office/drawing/2014/main" id="{0A49C0F3-757D-4FD5-821C-CBED215DC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38" y="5129213"/>
              <a:ext cx="22542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400" b="1" dirty="0">
                  <a:solidFill>
                    <a:srgbClr val="000000"/>
                  </a:solidFill>
                  <a:latin typeface="Arial" charset="0"/>
                </a:rPr>
                <a:t>Less permeable material</a:t>
              </a:r>
            </a:p>
            <a:p>
              <a:pPr algn="l"/>
              <a:r>
                <a:rPr lang="en-US" altLang="en-US" sz="1400" b="1" dirty="0">
                  <a:solidFill>
                    <a:srgbClr val="000000"/>
                  </a:solidFill>
                  <a:latin typeface="Arial" charset="0"/>
                </a:rPr>
                <a:t>such as clay</a:t>
              </a:r>
            </a:p>
          </p:txBody>
        </p:sp>
        <p:sp>
          <p:nvSpPr>
            <p:cNvPr id="81" name="Text Box 44">
              <a:extLst>
                <a:ext uri="{FF2B5EF4-FFF2-40B4-BE49-F238E27FC236}">
                  <a16:creationId xmlns:a16="http://schemas.microsoft.com/office/drawing/2014/main" id="{898BF4B5-02F6-403E-8BED-A186759AD1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2438" y="5330825"/>
              <a:ext cx="28606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400" b="1" dirty="0">
                  <a:solidFill>
                    <a:srgbClr val="000000"/>
                  </a:solidFill>
                  <a:latin typeface="Arial" charset="0"/>
                </a:rPr>
                <a:t>Confining</a:t>
              </a:r>
              <a:r>
                <a:rPr lang="en-US" altLang="en-US" sz="2400" dirty="0">
                  <a:solidFill>
                    <a:srgbClr val="000000"/>
                  </a:solidFill>
                  <a:latin typeface="Times"/>
                </a:rPr>
                <a:t> </a:t>
              </a:r>
              <a:r>
                <a:rPr lang="en-US" altLang="en-US" sz="1400" b="1" dirty="0">
                  <a:solidFill>
                    <a:srgbClr val="000000"/>
                  </a:solidFill>
                  <a:latin typeface="Arial" charset="0"/>
                </a:rPr>
                <a:t>permeable rock layer</a:t>
              </a:r>
            </a:p>
          </p:txBody>
        </p:sp>
        <p:sp>
          <p:nvSpPr>
            <p:cNvPr id="82" name="Text Box 45">
              <a:extLst>
                <a:ext uri="{FF2B5EF4-FFF2-40B4-BE49-F238E27FC236}">
                  <a16:creationId xmlns:a16="http://schemas.microsoft.com/office/drawing/2014/main" id="{D008D24E-E841-4590-ABFE-C70001FEC4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450" y="950913"/>
              <a:ext cx="31289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400" b="1">
                  <a:solidFill>
                    <a:srgbClr val="000000"/>
                  </a:solidFill>
                  <a:latin typeface="Arial" charset="0"/>
                </a:rPr>
                <a:t>Unconfined Aquifer Recharge Area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F0C3B1D-A844-404E-BCC5-A4F7EB5F96FF}"/>
              </a:ext>
            </a:extLst>
          </p:cNvPr>
          <p:cNvGrpSpPr/>
          <p:nvPr/>
        </p:nvGrpSpPr>
        <p:grpSpPr>
          <a:xfrm>
            <a:off x="4880003" y="4237340"/>
            <a:ext cx="6586248" cy="2243081"/>
            <a:chOff x="4753010" y="3710250"/>
            <a:chExt cx="7211708" cy="2798743"/>
          </a:xfrm>
        </p:grpSpPr>
        <p:pic>
          <p:nvPicPr>
            <p:cNvPr id="94" name="Picture 4">
              <a:extLst>
                <a:ext uri="{FF2B5EF4-FFF2-40B4-BE49-F238E27FC236}">
                  <a16:creationId xmlns:a16="http://schemas.microsoft.com/office/drawing/2014/main" id="{1F486A77-6884-49CC-817C-1CCCE6CC74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39911" y="3714750"/>
              <a:ext cx="3224807" cy="2789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AAD0D0A-7951-4948-8B83-0FDD422E1A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3010" y="3710250"/>
              <a:ext cx="3986900" cy="9598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2C94AE9-FB8B-40AF-94C1-4AD3598EA477}"/>
                </a:ext>
              </a:extLst>
            </p:cNvPr>
            <p:cNvCxnSpPr>
              <a:cxnSpLocks/>
            </p:cNvCxnSpPr>
            <p:nvPr/>
          </p:nvCxnSpPr>
          <p:spPr>
            <a:xfrm>
              <a:off x="4753010" y="5426074"/>
              <a:ext cx="3989884" cy="10829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518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16"/>
    </mc:Choice>
    <mc:Fallback xmlns="">
      <p:transition spd="slow" advTm="11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BF02-4258-4130-A62D-E4A7CE28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Different Soils have different flow rates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85BA615D-CE74-45C3-B51D-D88C5B46CA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50925"/>
            <a:ext cx="10515600" cy="33591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457E41-A1FA-43D5-93F0-0384410DBD17}"/>
              </a:ext>
            </a:extLst>
          </p:cNvPr>
          <p:cNvSpPr txBox="1"/>
          <p:nvPr/>
        </p:nvSpPr>
        <p:spPr>
          <a:xfrm>
            <a:off x="838199" y="4436580"/>
            <a:ext cx="1971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pperplate Gothic Light" panose="020E0507020206020404" pitchFamily="34" charset="0"/>
              </a:rPr>
              <a:t>Rock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2BEA3-B20E-4909-A970-6B30C4423617}"/>
              </a:ext>
            </a:extLst>
          </p:cNvPr>
          <p:cNvSpPr txBox="1"/>
          <p:nvPr/>
        </p:nvSpPr>
        <p:spPr>
          <a:xfrm>
            <a:off x="9382539" y="4436579"/>
            <a:ext cx="1971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pperplate Gothic Light" panose="020E0507020206020404" pitchFamily="34" charset="0"/>
              </a:rPr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68841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22"/>
    </mc:Choice>
    <mc:Fallback xmlns="">
      <p:transition spd="slow" advTm="8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4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904" objId="4"/>
        <p14:triggerEvt type="onClick" time="42904" objId="4"/>
        <p14:pauseEvt time="81150" objId="4"/>
        <p14:stopEvt time="81622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ter drop LFP">
            <a:hlinkClick r:id="" action="ppaction://media"/>
            <a:extLst>
              <a:ext uri="{FF2B5EF4-FFF2-40B4-BE49-F238E27FC236}">
                <a16:creationId xmlns:a16="http://schemas.microsoft.com/office/drawing/2014/main" id="{F190BEAD-410B-8A70-9CC0-8940586443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903" y="91281"/>
            <a:ext cx="7954963" cy="66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49"/>
    </mc:Choice>
    <mc:Fallback xmlns="">
      <p:transition spd="slow" advTm="12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40" objId="4"/>
        <p14:triggerEvt type="onClick" time="840" objId="4"/>
        <p14:pauseEvt time="124368" objId="4"/>
        <p14:stopEvt time="124849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78</Words>
  <Application>Microsoft Office PowerPoint</Application>
  <PresentationFormat>Widescreen</PresentationFormat>
  <Paragraphs>30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Copperplate Gothic Light</vt:lpstr>
      <vt:lpstr>Roboto</vt:lpstr>
      <vt:lpstr>Times</vt:lpstr>
      <vt:lpstr>Office Theme</vt:lpstr>
      <vt:lpstr>PowerPoint Presentation</vt:lpstr>
      <vt:lpstr>PowerPoint Presentation</vt:lpstr>
      <vt:lpstr>Where does the Water of Aquifers Come From?</vt:lpstr>
      <vt:lpstr>Different Soils have different flow rates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an Aquifer?</dc:title>
  <dc:creator>bigdaddy Saunders</dc:creator>
  <cp:lastModifiedBy>sbm</cp:lastModifiedBy>
  <cp:revision>6</cp:revision>
  <dcterms:created xsi:type="dcterms:W3CDTF">2021-04-02T23:23:09Z</dcterms:created>
  <dcterms:modified xsi:type="dcterms:W3CDTF">2023-06-12T17:22:29Z</dcterms:modified>
</cp:coreProperties>
</file>